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98" r:id="rId3"/>
    <p:sldId id="299" r:id="rId4"/>
    <p:sldId id="300" r:id="rId5"/>
    <p:sldId id="301" r:id="rId6"/>
    <p:sldId id="302" r:id="rId7"/>
    <p:sldId id="303" r:id="rId8"/>
    <p:sldId id="304" r:id="rId9"/>
    <p:sldId id="305" r:id="rId10"/>
    <p:sldId id="323" r:id="rId11"/>
    <p:sldId id="324" r:id="rId12"/>
    <p:sldId id="325" r:id="rId13"/>
    <p:sldId id="309" r:id="rId14"/>
    <p:sldId id="326" r:id="rId15"/>
    <p:sldId id="311" r:id="rId16"/>
    <p:sldId id="312" r:id="rId17"/>
    <p:sldId id="313" r:id="rId18"/>
    <p:sldId id="327" r:id="rId19"/>
    <p:sldId id="315" r:id="rId20"/>
    <p:sldId id="316" r:id="rId21"/>
    <p:sldId id="317" r:id="rId22"/>
    <p:sldId id="328" r:id="rId23"/>
    <p:sldId id="329" r:id="rId24"/>
    <p:sldId id="330" r:id="rId25"/>
    <p:sldId id="321" r:id="rId26"/>
    <p:sldId id="322" r:id="rId27"/>
    <p:sldId id="297" r:id="rId2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39" autoAdjust="0"/>
  </p:normalViewPr>
  <p:slideViewPr>
    <p:cSldViewPr>
      <p:cViewPr varScale="1">
        <p:scale>
          <a:sx n="70" d="100"/>
          <a:sy n="70" d="100"/>
        </p:scale>
        <p:origin x="138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575F21A-2DAD-422F-9F2B-65F9F683FBBC}" type="datetimeFigureOut">
              <a:rPr lang="en-US" smtClean="0"/>
              <a:t>9/4/2015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454520B-149B-489E-904E-09FC9341DF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34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54520B-149B-489E-904E-09FC9341DF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5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416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0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1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538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20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0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79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8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719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68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16C12-9C4B-4939-A01A-C3FE557BE61F}" type="datetimeFigureOut">
              <a:rPr lang="en-US" smtClean="0"/>
              <a:t>9/4/2015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03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Edirlei\Desktop\puc-rio-cursos-2011.pn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-27384"/>
            <a:ext cx="4384675" cy="101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67544" y="2996952"/>
            <a:ext cx="820668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dirty="0"/>
              <a:t>Aula </a:t>
            </a:r>
            <a:r>
              <a:rPr lang="pt-BR" sz="3200" dirty="0" smtClean="0"/>
              <a:t>03 – Game Design </a:t>
            </a:r>
            <a:r>
              <a:rPr lang="pt-BR" sz="3200" dirty="0" err="1" smtClean="0"/>
              <a:t>Document</a:t>
            </a:r>
            <a:endParaRPr lang="pt-BR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39552" y="1268760"/>
            <a:ext cx="820668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smtClean="0"/>
              <a:t>Introdução à Engenharia</a:t>
            </a:r>
            <a:br>
              <a:rPr lang="pt-BR" sz="4000" smtClean="0"/>
            </a:br>
            <a:r>
              <a:rPr lang="pt-BR" sz="2800" smtClean="0"/>
              <a:t>ENG1000</a:t>
            </a:r>
            <a:endParaRPr lang="en-US" sz="40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5750449"/>
            <a:ext cx="2448272" cy="846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9" y="5576937"/>
            <a:ext cx="2249679" cy="1296425"/>
          </a:xfrm>
          <a:prstGeom prst="rect">
            <a:avLst/>
          </a:prstGeom>
        </p:spPr>
      </p:pic>
      <p:sp>
        <p:nvSpPr>
          <p:cNvPr id="12" name="Subtitle 2"/>
          <p:cNvSpPr txBox="1">
            <a:spLocks/>
          </p:cNvSpPr>
          <p:nvPr/>
        </p:nvSpPr>
        <p:spPr>
          <a:xfrm>
            <a:off x="1370484" y="5877272"/>
            <a:ext cx="6400800" cy="980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smtClean="0">
                <a:solidFill>
                  <a:schemeClr val="tx1"/>
                </a:solidFill>
              </a:rPr>
              <a:t>Prof. Augusto Baffa</a:t>
            </a:r>
          </a:p>
          <a:p>
            <a:r>
              <a:rPr lang="en-US" sz="2200" smtClean="0">
                <a:solidFill>
                  <a:schemeClr val="tx1"/>
                </a:solidFill>
              </a:rPr>
              <a:t>&lt;abaffa@inf.puc-rio.br&gt;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53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pt-BR" sz="2400" b="1" dirty="0" err="1" smtClean="0"/>
              <a:t>Gameplay</a:t>
            </a:r>
            <a:r>
              <a:rPr lang="pt-BR" sz="2400" b="1" dirty="0" smtClean="0"/>
              <a:t> (continuação): </a:t>
            </a:r>
            <a:endParaRPr lang="pt-BR" sz="2400" dirty="0"/>
          </a:p>
          <a:p>
            <a:pPr marL="914400" lvl="1" indent="-514350"/>
            <a:r>
              <a:rPr lang="pt-BR" sz="2000" dirty="0" smtClean="0"/>
              <a:t>Como </a:t>
            </a:r>
            <a:r>
              <a:rPr lang="pt-BR" sz="2000" dirty="0"/>
              <a:t>o </a:t>
            </a:r>
            <a:r>
              <a:rPr lang="pt-BR" sz="2000" dirty="0" err="1"/>
              <a:t>gameplay</a:t>
            </a:r>
            <a:r>
              <a:rPr lang="pt-BR" sz="2000" dirty="0"/>
              <a:t> está relacionado com a história? O jogador deve resolver quebra-cabeças para avançar na história? Ou deve vencer chefões para progredir? </a:t>
            </a:r>
          </a:p>
          <a:p>
            <a:pPr lvl="1"/>
            <a:endParaRPr lang="pt-BR" sz="2000" dirty="0"/>
          </a:p>
          <a:p>
            <a:endParaRPr lang="pt-BR" sz="24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146" y="3848265"/>
            <a:ext cx="3615708" cy="230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34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pt-BR" sz="2400" b="1" dirty="0" err="1" smtClean="0"/>
              <a:t>Gameplay</a:t>
            </a:r>
            <a:r>
              <a:rPr lang="pt-BR" sz="2400" b="1" dirty="0" smtClean="0"/>
              <a:t> (continuação): </a:t>
            </a:r>
            <a:endParaRPr lang="pt-BR" sz="2400" dirty="0"/>
          </a:p>
          <a:p>
            <a:pPr marL="914400" lvl="1" indent="-514350"/>
            <a:r>
              <a:rPr lang="pt-BR" sz="2000" dirty="0"/>
              <a:t>Como funciona o sistema de recompensas? Pontos, dinheiro, experiência, itens colecionáveis, armas, poderes? Quais os benefícios que o jogador tem com cada um desses itens? </a:t>
            </a:r>
          </a:p>
          <a:p>
            <a:pPr lvl="1"/>
            <a:endParaRPr lang="pt-BR" sz="2000" dirty="0"/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371" y="3356992"/>
            <a:ext cx="5179257" cy="138656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092" y="5145436"/>
            <a:ext cx="4983813" cy="167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97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pt-BR" sz="2400" b="1" dirty="0" err="1" smtClean="0"/>
              <a:t>Gameplay</a:t>
            </a:r>
            <a:r>
              <a:rPr lang="pt-BR" sz="2400" b="1" dirty="0" smtClean="0"/>
              <a:t> (continuação): </a:t>
            </a:r>
            <a:endParaRPr lang="pt-BR" sz="2400" dirty="0"/>
          </a:p>
          <a:p>
            <a:pPr marL="914400" lvl="1" indent="-514350"/>
            <a:r>
              <a:rPr lang="pt-BR" sz="2000" dirty="0"/>
              <a:t>Qual é a condição de vitória? Salvar o universo? Matar todos os inimigos? Coletar 100 estrelas? Todas as alternativas acima?</a:t>
            </a:r>
          </a:p>
          <a:p>
            <a:pPr marL="914400" lvl="1" indent="-514350"/>
            <a:endParaRPr lang="pt-BR" sz="2000" dirty="0" smtClean="0"/>
          </a:p>
          <a:p>
            <a:pPr marL="914400" lvl="1" indent="-514350"/>
            <a:r>
              <a:rPr lang="pt-BR" sz="2000" dirty="0" smtClean="0"/>
              <a:t>Qual </a:t>
            </a:r>
            <a:r>
              <a:rPr lang="pt-BR" sz="2000" dirty="0"/>
              <a:t>é a condição de derrota? Perder 3 vidas? Ficar sem energia?</a:t>
            </a:r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054475"/>
            <a:ext cx="1954437" cy="207168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3752694"/>
            <a:ext cx="2149880" cy="267525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370" y="4705460"/>
            <a:ext cx="3568728" cy="15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91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BR" dirty="0" smtClean="0"/>
              <a:t>Personagens:</a:t>
            </a:r>
          </a:p>
          <a:p>
            <a:pPr lvl="1"/>
            <a:r>
              <a:rPr lang="pt-BR" dirty="0" smtClean="0"/>
              <a:t>Descrição </a:t>
            </a:r>
            <a:r>
              <a:rPr lang="pt-BR" dirty="0"/>
              <a:t>das características dos personagens principais (nome, idade, tipo...);</a:t>
            </a:r>
          </a:p>
          <a:p>
            <a:pPr lvl="1"/>
            <a:r>
              <a:rPr lang="pt-BR" dirty="0" smtClean="0"/>
              <a:t>História </a:t>
            </a:r>
            <a:r>
              <a:rPr lang="pt-BR" dirty="0"/>
              <a:t>do passado dos personagens;</a:t>
            </a:r>
          </a:p>
          <a:p>
            <a:pPr lvl="1"/>
            <a:r>
              <a:rPr lang="pt-BR" dirty="0" smtClean="0"/>
              <a:t>Personalidade </a:t>
            </a:r>
            <a:r>
              <a:rPr lang="pt-BR" dirty="0"/>
              <a:t>dos personagens;</a:t>
            </a:r>
          </a:p>
          <a:p>
            <a:pPr lvl="1"/>
            <a:r>
              <a:rPr lang="pt-BR" dirty="0" smtClean="0"/>
              <a:t>Habilidades </a:t>
            </a:r>
            <a:r>
              <a:rPr lang="pt-BR" dirty="0"/>
              <a:t>características de cada personagem (poderes especiais, golpes especiais, armas...);</a:t>
            </a:r>
          </a:p>
          <a:p>
            <a:pPr lvl="1"/>
            <a:r>
              <a:rPr lang="pt-BR" dirty="0" smtClean="0"/>
              <a:t>Ilustração </a:t>
            </a:r>
            <a:r>
              <a:rPr lang="pt-BR" dirty="0"/>
              <a:t>visual dos personagens;</a:t>
            </a:r>
          </a:p>
          <a:p>
            <a:pPr lvl="1"/>
            <a:r>
              <a:rPr lang="pt-BR" dirty="0" smtClean="0"/>
              <a:t>Ações </a:t>
            </a:r>
            <a:r>
              <a:rPr lang="pt-BR" dirty="0"/>
              <a:t>que os personagens pode executar (andar, correr, pular, pulo duplo, escalar, voar, nadar...);</a:t>
            </a:r>
          </a:p>
        </p:txBody>
      </p:sp>
    </p:spTree>
    <p:extLst>
      <p:ext uri="{BB962C8B-B14F-4D97-AF65-F5344CB8AC3E}">
        <p14:creationId xmlns:p14="http://schemas.microsoft.com/office/powerpoint/2010/main" val="3659118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BR" sz="2400" dirty="0" smtClean="0"/>
              <a:t>Personagens (continuação):</a:t>
            </a:r>
          </a:p>
          <a:p>
            <a:pPr lvl="1"/>
            <a:r>
              <a:rPr lang="pt-BR" sz="2000" dirty="0" err="1"/>
              <a:t>Metricas</a:t>
            </a:r>
            <a:r>
              <a:rPr lang="pt-BR" sz="2000" dirty="0"/>
              <a:t> de </a:t>
            </a:r>
            <a:r>
              <a:rPr lang="pt-BR" sz="2000" dirty="0" err="1"/>
              <a:t>gameplay</a:t>
            </a:r>
            <a:r>
              <a:rPr lang="pt-BR" sz="2000" dirty="0"/>
              <a:t> do personagem principal: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67" y="2871112"/>
            <a:ext cx="8676513" cy="279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0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pt-BR" sz="2800" dirty="0"/>
              <a:t>Controles:</a:t>
            </a:r>
          </a:p>
          <a:p>
            <a:pPr lvl="1"/>
            <a:r>
              <a:rPr lang="pt-BR" sz="2400" dirty="0" smtClean="0"/>
              <a:t>Como </a:t>
            </a:r>
            <a:r>
              <a:rPr lang="pt-BR" sz="2400" dirty="0"/>
              <a:t>o jogador controla o personagem principal?</a:t>
            </a:r>
          </a:p>
          <a:p>
            <a:pPr lvl="1"/>
            <a:r>
              <a:rPr lang="pt-BR" sz="2400" dirty="0" smtClean="0"/>
              <a:t>Utilize </a:t>
            </a:r>
            <a:r>
              <a:rPr lang="pt-BR" sz="2400" dirty="0"/>
              <a:t>uma imagem de um joystick ou teclado para ilustrar todos os comandos disponíveis: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3644323"/>
            <a:ext cx="5644815" cy="295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37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6"/>
            </a:pPr>
            <a:r>
              <a:rPr lang="pt-BR" sz="2400" dirty="0"/>
              <a:t>Câmeras:</a:t>
            </a:r>
          </a:p>
          <a:p>
            <a:pPr lvl="1"/>
            <a:r>
              <a:rPr lang="pt-BR" sz="2000" dirty="0" smtClean="0"/>
              <a:t>Como </a:t>
            </a:r>
            <a:r>
              <a:rPr lang="pt-BR" sz="2000" dirty="0"/>
              <a:t>é a câmera do jogo? Como o jogador visualiza o jogo?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26" y="2750084"/>
            <a:ext cx="2586490" cy="197506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08" y="4888635"/>
            <a:ext cx="2994932" cy="1960599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856" y="4888635"/>
            <a:ext cx="2855955" cy="197506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5115" y="4888635"/>
            <a:ext cx="2669373" cy="197506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4893" y="2750083"/>
            <a:ext cx="2844482" cy="1955989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3425" y="2708920"/>
            <a:ext cx="2671063" cy="199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043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pt-BR" sz="2400" dirty="0"/>
              <a:t>Universo do Jogo:</a:t>
            </a:r>
          </a:p>
          <a:p>
            <a:pPr lvl="1"/>
            <a:r>
              <a:rPr lang="pt-BR" sz="2000" dirty="0" smtClean="0"/>
              <a:t>Descrição </a:t>
            </a:r>
            <a:r>
              <a:rPr lang="pt-BR" sz="2000" dirty="0"/>
              <a:t>e ilustração dos cenários do jogo;</a:t>
            </a:r>
          </a:p>
          <a:p>
            <a:pPr lvl="1"/>
            <a:r>
              <a:rPr lang="pt-BR" sz="2000" dirty="0" smtClean="0"/>
              <a:t>Como </a:t>
            </a:r>
            <a:r>
              <a:rPr lang="pt-BR" sz="2000" dirty="0"/>
              <a:t>as fases do jogo estão conectadas?</a:t>
            </a:r>
          </a:p>
          <a:p>
            <a:pPr lvl="1"/>
            <a:r>
              <a:rPr lang="pt-BR" sz="2000" dirty="0" smtClean="0"/>
              <a:t>Qual </a:t>
            </a:r>
            <a:r>
              <a:rPr lang="pt-BR" sz="2000" dirty="0"/>
              <a:t>a estrutura do mundo?</a:t>
            </a:r>
          </a:p>
          <a:p>
            <a:pPr lvl="1"/>
            <a:r>
              <a:rPr lang="pt-BR" sz="2000" dirty="0" smtClean="0"/>
              <a:t>Qual </a:t>
            </a:r>
            <a:r>
              <a:rPr lang="pt-BR" sz="2000" dirty="0"/>
              <a:t>a emoção presente em cada ambiente?</a:t>
            </a:r>
          </a:p>
          <a:p>
            <a:pPr lvl="1"/>
            <a:r>
              <a:rPr lang="pt-BR" sz="2000" dirty="0" smtClean="0"/>
              <a:t>Que </a:t>
            </a:r>
            <a:r>
              <a:rPr lang="pt-BR" sz="2000" dirty="0"/>
              <a:t>tipo de musica deve ser usada em cada fase?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4136961"/>
            <a:ext cx="7459433" cy="231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87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pt-BR" sz="2400" dirty="0"/>
              <a:t>Universo do </a:t>
            </a:r>
            <a:r>
              <a:rPr lang="pt-BR" sz="2400" dirty="0" smtClean="0"/>
              <a:t>Jogo (continuação):</a:t>
            </a:r>
            <a:endParaRPr lang="pt-BR" sz="2400" dirty="0"/>
          </a:p>
          <a:p>
            <a:pPr lvl="1"/>
            <a:r>
              <a:rPr lang="pt-BR" sz="2000" dirty="0"/>
              <a:t>Inclua ilustrações de todos os mapas e fases do jogo;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78" y="2996952"/>
            <a:ext cx="3328718" cy="333810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3141451"/>
            <a:ext cx="4915258" cy="316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9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8"/>
            </a:pPr>
            <a:r>
              <a:rPr lang="pt-BR" sz="2400" dirty="0"/>
              <a:t>Inimigos:</a:t>
            </a:r>
          </a:p>
          <a:p>
            <a:pPr lvl="1"/>
            <a:r>
              <a:rPr lang="pt-BR" sz="2000" dirty="0" smtClean="0"/>
              <a:t>Descrição </a:t>
            </a:r>
            <a:r>
              <a:rPr lang="pt-BR" sz="2000" dirty="0"/>
              <a:t>e ilustração dos inimigos que existem no universo do jogo;</a:t>
            </a:r>
          </a:p>
          <a:p>
            <a:pPr lvl="1"/>
            <a:r>
              <a:rPr lang="pt-BR" sz="2000" dirty="0" smtClean="0"/>
              <a:t>Em </a:t>
            </a:r>
            <a:r>
              <a:rPr lang="pt-BR" sz="2000" dirty="0"/>
              <a:t>qual ambiente/fase cada inimigo vai aparecer?</a:t>
            </a:r>
          </a:p>
          <a:p>
            <a:pPr lvl="1"/>
            <a:r>
              <a:rPr lang="pt-BR" sz="2000" dirty="0" smtClean="0"/>
              <a:t>Como </a:t>
            </a:r>
            <a:r>
              <a:rPr lang="pt-BR" sz="2000" dirty="0"/>
              <a:t>o jogado supera cada inimigo?</a:t>
            </a:r>
          </a:p>
          <a:p>
            <a:pPr lvl="1"/>
            <a:r>
              <a:rPr lang="pt-BR" sz="2000" dirty="0" smtClean="0"/>
              <a:t>O </a:t>
            </a:r>
            <a:r>
              <a:rPr lang="pt-BR" sz="2000" dirty="0"/>
              <a:t>que o jogador ganha ao derrotar cada inimigo?</a:t>
            </a:r>
          </a:p>
          <a:p>
            <a:pPr lvl="1"/>
            <a:r>
              <a:rPr lang="pt-BR" sz="2000" dirty="0" smtClean="0"/>
              <a:t>Qual </a:t>
            </a:r>
            <a:r>
              <a:rPr lang="pt-BR" sz="2000" dirty="0"/>
              <a:t>o </a:t>
            </a:r>
            <a:r>
              <a:rPr lang="pt-BR" sz="2000" dirty="0" smtClean="0"/>
              <a:t>comportamento </a:t>
            </a:r>
            <a:r>
              <a:rPr lang="pt-BR" sz="2000" dirty="0"/>
              <a:t>e habilidades de cada inimigo?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797152"/>
            <a:ext cx="2671063" cy="102768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4" y="4307420"/>
            <a:ext cx="2671063" cy="151706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537" y="4509120"/>
            <a:ext cx="2671063" cy="1215281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1119507" y="5827330"/>
            <a:ext cx="107622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 err="1">
                <a:latin typeface="Calibri" panose="020F0502020204030204" pitchFamily="34" charset="0"/>
              </a:rPr>
              <a:t>patroller</a:t>
            </a:r>
            <a:r>
              <a:rPr lang="pt-BR" dirty="0">
                <a:latin typeface="Calibri" panose="020F0502020204030204" pitchFamily="34" charset="0"/>
              </a:rPr>
              <a:t> </a:t>
            </a:r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4174622" y="5827330"/>
            <a:ext cx="90143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 err="1">
                <a:latin typeface="Calibri" panose="020F0502020204030204" pitchFamily="34" charset="0"/>
              </a:rPr>
              <a:t>chaser</a:t>
            </a:r>
            <a:r>
              <a:rPr lang="pt-BR" dirty="0">
                <a:latin typeface="Calibri" panose="020F0502020204030204" pitchFamily="34" charset="0"/>
              </a:rPr>
              <a:t> </a:t>
            </a:r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6750496" y="5827330"/>
            <a:ext cx="163792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 err="1">
                <a:latin typeface="Calibri" panose="020F0502020204030204" pitchFamily="34" charset="0"/>
              </a:rPr>
              <a:t>shooter</a:t>
            </a:r>
            <a:r>
              <a:rPr lang="pt-BR" dirty="0">
                <a:latin typeface="Calibri" panose="020F0502020204030204" pitchFamily="34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72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032" y="2436732"/>
            <a:ext cx="5700440" cy="33685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Game </a:t>
            </a:r>
            <a:r>
              <a:rPr lang="pt-BR" dirty="0"/>
              <a:t>Design </a:t>
            </a:r>
            <a:r>
              <a:rPr lang="pt-BR" dirty="0" err="1" smtClean="0"/>
              <a:t>Document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Autofit/>
          </a:bodyPr>
          <a:lstStyle/>
          <a:p>
            <a:r>
              <a:rPr lang="pt-BR" sz="2000" dirty="0" smtClean="0"/>
              <a:t>Um </a:t>
            </a:r>
            <a:r>
              <a:rPr lang="pt-BR" sz="2000" b="1" dirty="0"/>
              <a:t>Game Design </a:t>
            </a:r>
            <a:r>
              <a:rPr lang="pt-BR" sz="2000" b="1" dirty="0" err="1"/>
              <a:t>Document</a:t>
            </a:r>
            <a:r>
              <a:rPr lang="pt-BR" sz="2000" b="1" dirty="0"/>
              <a:t> (GDD) </a:t>
            </a:r>
            <a:r>
              <a:rPr lang="pt-BR" sz="2000" dirty="0"/>
              <a:t>é um documento que descreve todos aspectos de um jogo: </a:t>
            </a:r>
          </a:p>
          <a:p>
            <a:pPr lvl="1"/>
            <a:r>
              <a:rPr lang="pt-BR" sz="2000" dirty="0" smtClean="0"/>
              <a:t>Ideia </a:t>
            </a:r>
            <a:r>
              <a:rPr lang="pt-BR" sz="2000" dirty="0"/>
              <a:t>geral; </a:t>
            </a:r>
          </a:p>
          <a:p>
            <a:pPr lvl="1"/>
            <a:r>
              <a:rPr lang="pt-BR" sz="2000" dirty="0" smtClean="0"/>
              <a:t>História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err="1" smtClean="0"/>
              <a:t>Gameplay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Controles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Interfaces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Personagens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Inimigos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Fases</a:t>
            </a:r>
            <a:r>
              <a:rPr lang="pt-BR" sz="2000" dirty="0"/>
              <a:t>... </a:t>
            </a:r>
          </a:p>
          <a:p>
            <a:endParaRPr lang="pt-BR" sz="2000" dirty="0" smtClean="0"/>
          </a:p>
          <a:p>
            <a:endParaRPr lang="pt-BR" sz="2000" dirty="0" smtClean="0"/>
          </a:p>
          <a:p>
            <a:r>
              <a:rPr lang="pt-BR" sz="2000" dirty="0" smtClean="0"/>
              <a:t>É </a:t>
            </a:r>
            <a:r>
              <a:rPr lang="pt-BR" sz="2000" dirty="0"/>
              <a:t>a espinha dorsal de todo e qualquer projeto de um jogo; 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68422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Tópicos de um 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8"/>
            </a:pPr>
            <a:r>
              <a:rPr lang="pt-BR" sz="2400" dirty="0"/>
              <a:t>Inimigos (continuação):</a:t>
            </a:r>
          </a:p>
          <a:p>
            <a:pPr lvl="1"/>
            <a:r>
              <a:rPr lang="pt-BR" sz="2000" dirty="0" smtClean="0"/>
              <a:t>Qual </a:t>
            </a:r>
            <a:r>
              <a:rPr lang="pt-BR" sz="2000" dirty="0"/>
              <a:t>o comportamento e habilidades de cada inimigo?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070905"/>
            <a:ext cx="3127099" cy="125606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9" y="2708920"/>
            <a:ext cx="3174488" cy="142274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2780928"/>
            <a:ext cx="2671063" cy="3156469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462" y="2863679"/>
            <a:ext cx="2671063" cy="3270656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443737" y="4047286"/>
            <a:ext cx="118404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smtClean="0">
                <a:latin typeface="Calibri" panose="020F0502020204030204" pitchFamily="34" charset="0"/>
              </a:rPr>
              <a:t>blocker 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1466348" y="6161516"/>
            <a:ext cx="121201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 err="1">
                <a:latin typeface="Calibri" panose="020F0502020204030204" pitchFamily="34" charset="0"/>
              </a:rPr>
              <a:t>guard</a:t>
            </a:r>
            <a:r>
              <a:rPr lang="pt-BR" dirty="0">
                <a:latin typeface="Calibri" panose="020F0502020204030204" pitchFamily="34" charset="0"/>
              </a:rPr>
              <a:t> </a:t>
            </a:r>
            <a:endParaRPr lang="pt-BR" dirty="0"/>
          </a:p>
        </p:txBody>
      </p:sp>
      <p:sp>
        <p:nvSpPr>
          <p:cNvPr id="11" name="Retângulo 10"/>
          <p:cNvSpPr/>
          <p:nvPr/>
        </p:nvSpPr>
        <p:spPr>
          <a:xfrm>
            <a:off x="4404491" y="5921172"/>
            <a:ext cx="84584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smtClean="0">
                <a:latin typeface="Calibri" panose="020F0502020204030204" pitchFamily="34" charset="0"/>
              </a:rPr>
              <a:t>flyer </a:t>
            </a:r>
            <a:endParaRPr lang="pt-BR" dirty="0"/>
          </a:p>
        </p:txBody>
      </p:sp>
      <p:sp>
        <p:nvSpPr>
          <p:cNvPr id="12" name="Retângulo 11"/>
          <p:cNvSpPr/>
          <p:nvPr/>
        </p:nvSpPr>
        <p:spPr>
          <a:xfrm>
            <a:off x="7092280" y="6023668"/>
            <a:ext cx="134568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 err="1">
                <a:latin typeface="Calibri" panose="020F0502020204030204" pitchFamily="34" charset="0"/>
              </a:rPr>
              <a:t>bomber</a:t>
            </a:r>
            <a:r>
              <a:rPr lang="pt-BR" dirty="0">
                <a:latin typeface="Calibri" panose="020F0502020204030204" pitchFamily="34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6792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9"/>
            </a:pPr>
            <a:r>
              <a:rPr lang="pt-BR" sz="2800" dirty="0"/>
              <a:t>Interface:</a:t>
            </a:r>
          </a:p>
          <a:p>
            <a:pPr lvl="1"/>
            <a:r>
              <a:rPr lang="pt-BR" sz="2400" dirty="0" smtClean="0"/>
              <a:t>Design </a:t>
            </a:r>
            <a:r>
              <a:rPr lang="pt-BR" sz="2400" dirty="0"/>
              <a:t>e ilustração do HUD (</a:t>
            </a:r>
            <a:r>
              <a:rPr lang="pt-BR" sz="2400" dirty="0" err="1"/>
              <a:t>head-up</a:t>
            </a:r>
            <a:r>
              <a:rPr lang="pt-BR" sz="2400" dirty="0"/>
              <a:t> display):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841" y="2907568"/>
            <a:ext cx="4104317" cy="340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9"/>
            </a:pPr>
            <a:r>
              <a:rPr lang="pt-BR" sz="2800" dirty="0" smtClean="0"/>
              <a:t>Interface (continuação):</a:t>
            </a:r>
            <a:endParaRPr lang="pt-BR" sz="2800" dirty="0"/>
          </a:p>
          <a:p>
            <a:pPr marL="457200" lvl="1" indent="0">
              <a:buNone/>
            </a:pPr>
            <a:endParaRPr lang="pt-BR" sz="2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163" y="2604903"/>
            <a:ext cx="2605916" cy="14355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5254358"/>
            <a:ext cx="2671063" cy="7340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043" y="2231397"/>
            <a:ext cx="3876299" cy="205537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408" y="5087281"/>
            <a:ext cx="1791567" cy="1150031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813071" y="3646954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>
                <a:latin typeface="Calibri" panose="020F0502020204030204" pitchFamily="34" charset="0"/>
              </a:rPr>
              <a:t>Barra de vida </a:t>
            </a:r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6300192" y="4149080"/>
            <a:ext cx="100811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>
                <a:latin typeface="Calibri" panose="020F0502020204030204" pitchFamily="34" charset="0"/>
              </a:rPr>
              <a:t>Radar </a:t>
            </a:r>
            <a:endParaRPr lang="pt-BR" dirty="0"/>
          </a:p>
        </p:txBody>
      </p:sp>
      <p:sp>
        <p:nvSpPr>
          <p:cNvPr id="11" name="Retângulo 10"/>
          <p:cNvSpPr/>
          <p:nvPr/>
        </p:nvSpPr>
        <p:spPr>
          <a:xfrm>
            <a:off x="6084168" y="6093296"/>
            <a:ext cx="156981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>
                <a:latin typeface="Calibri" panose="020F0502020204030204" pitchFamily="34" charset="0"/>
              </a:rPr>
              <a:t>Pontuação </a:t>
            </a:r>
            <a:endParaRPr lang="pt-BR" dirty="0"/>
          </a:p>
        </p:txBody>
      </p:sp>
      <p:sp>
        <p:nvSpPr>
          <p:cNvPr id="12" name="Retângulo 11"/>
          <p:cNvSpPr/>
          <p:nvPr/>
        </p:nvSpPr>
        <p:spPr>
          <a:xfrm>
            <a:off x="1717793" y="5971346"/>
            <a:ext cx="12846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dirty="0">
                <a:latin typeface="Calibri" panose="020F0502020204030204" pitchFamily="34" charset="0"/>
              </a:rPr>
              <a:t>Munição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0235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9"/>
            </a:pPr>
            <a:r>
              <a:rPr lang="pt-BR" sz="2400" dirty="0" smtClean="0"/>
              <a:t>Interface (continuação):</a:t>
            </a:r>
            <a:endParaRPr lang="pt-BR" sz="2400" dirty="0"/>
          </a:p>
          <a:p>
            <a:pPr lvl="1"/>
            <a:r>
              <a:rPr lang="pt-BR" sz="2000" dirty="0"/>
              <a:t>Posicionamento dos elementos do HUD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874" y="2420888"/>
            <a:ext cx="2509936" cy="216898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4650243"/>
            <a:ext cx="2503170" cy="216313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0515" y="2420887"/>
            <a:ext cx="2501226" cy="216145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3104" y="4650243"/>
            <a:ext cx="2501224" cy="216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853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9"/>
            </a:pPr>
            <a:r>
              <a:rPr lang="pt-BR" sz="2400" dirty="0" smtClean="0"/>
              <a:t>Interface (continuação):</a:t>
            </a:r>
            <a:endParaRPr lang="pt-BR" sz="2400" dirty="0"/>
          </a:p>
          <a:p>
            <a:pPr lvl="1"/>
            <a:r>
              <a:rPr lang="pt-BR" sz="2000" dirty="0"/>
              <a:t>Design e ilustração das interfaces do jogo: tela inicial, menu de opções, tela de pause, menu de itens, tela de </a:t>
            </a:r>
            <a:r>
              <a:rPr lang="pt-BR" sz="2000" dirty="0" err="1"/>
              <a:t>loading</a:t>
            </a:r>
            <a:r>
              <a:rPr lang="pt-BR" sz="2000" dirty="0"/>
              <a:t>, etc...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890179"/>
            <a:ext cx="2983054" cy="185164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13" y="2897648"/>
            <a:ext cx="2973895" cy="184059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3838" y="4869160"/>
            <a:ext cx="2956324" cy="184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10"/>
            </a:pPr>
            <a:r>
              <a:rPr lang="pt-BR" sz="2800" dirty="0" err="1"/>
              <a:t>Cutscenes</a:t>
            </a:r>
            <a:r>
              <a:rPr lang="pt-BR" sz="2800" dirty="0" smtClean="0"/>
              <a:t>:</a:t>
            </a:r>
          </a:p>
          <a:p>
            <a:pPr lvl="1"/>
            <a:r>
              <a:rPr lang="pt-BR" sz="2400" dirty="0" smtClean="0"/>
              <a:t>Descrição </a:t>
            </a:r>
            <a:r>
              <a:rPr lang="pt-BR" sz="2400" dirty="0"/>
              <a:t>dos filmes que serão incluídos no jogo;</a:t>
            </a:r>
          </a:p>
          <a:p>
            <a:pPr lvl="1"/>
            <a:r>
              <a:rPr lang="pt-BR" sz="2400" dirty="0" smtClean="0"/>
              <a:t>Descrição </a:t>
            </a:r>
            <a:r>
              <a:rPr lang="pt-BR" sz="2400" dirty="0"/>
              <a:t>dos roteiros;</a:t>
            </a:r>
          </a:p>
          <a:p>
            <a:pPr lvl="1"/>
            <a:r>
              <a:rPr lang="pt-BR" sz="2400" dirty="0" smtClean="0"/>
              <a:t>Qual </a:t>
            </a:r>
            <a:r>
              <a:rPr lang="pt-BR" sz="2400" dirty="0"/>
              <a:t>método será usado para a criação dos filmes?</a:t>
            </a:r>
          </a:p>
          <a:p>
            <a:pPr lvl="1"/>
            <a:r>
              <a:rPr lang="pt-BR" sz="2400" dirty="0" smtClean="0"/>
              <a:t>Em </a:t>
            </a:r>
            <a:r>
              <a:rPr lang="pt-BR" sz="2400" dirty="0"/>
              <a:t>quais momentos eles serão exibidos?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053" y="3840333"/>
            <a:ext cx="2083893" cy="293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0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de um GDD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+mj-lt"/>
              <a:buAutoNum type="arabicPeriod" startAt="11"/>
            </a:pPr>
            <a:r>
              <a:rPr lang="pt-BR" sz="2800" dirty="0"/>
              <a:t>Cronograma:</a:t>
            </a:r>
          </a:p>
          <a:p>
            <a:pPr lvl="1"/>
            <a:r>
              <a:rPr lang="pt-BR" sz="2400" dirty="0" smtClean="0"/>
              <a:t>Descrição </a:t>
            </a:r>
            <a:r>
              <a:rPr lang="pt-BR" sz="2400" dirty="0"/>
              <a:t>detalhada do cronograma de desenvolvimento;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522" y="3068960"/>
            <a:ext cx="4648955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Leitura </a:t>
            </a:r>
            <a:r>
              <a:rPr lang="pt-BR" dirty="0"/>
              <a:t>Complementar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199" y="1600200"/>
            <a:ext cx="8258325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Rogers</a:t>
            </a:r>
            <a:r>
              <a:rPr lang="en-US" sz="2400" dirty="0"/>
              <a:t>, S. </a:t>
            </a:r>
            <a:r>
              <a:rPr lang="en-US" sz="2400" b="1" dirty="0"/>
              <a:t>Level Up!: The Guide to Great Video Game Design</a:t>
            </a:r>
            <a:r>
              <a:rPr lang="en-US" sz="2400" dirty="0"/>
              <a:t>; Wiley, 2010. </a:t>
            </a:r>
            <a:endParaRPr lang="en-US" sz="2400" dirty="0" smtClean="0"/>
          </a:p>
          <a:p>
            <a:endParaRPr lang="en-US" sz="2400" dirty="0"/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557" y="2420888"/>
            <a:ext cx="3289968" cy="407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4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Conteúdo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b="1" dirty="0" smtClean="0"/>
              <a:t>Conceito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nome </a:t>
            </a:r>
            <a:r>
              <a:rPr lang="pt-BR" dirty="0"/>
              <a:t>do jogo; </a:t>
            </a:r>
          </a:p>
          <a:p>
            <a:pPr lvl="1"/>
            <a:r>
              <a:rPr lang="pt-BR" dirty="0" smtClean="0"/>
              <a:t>estilo </a:t>
            </a:r>
            <a:r>
              <a:rPr lang="pt-BR" dirty="0"/>
              <a:t>de jogo; </a:t>
            </a:r>
          </a:p>
          <a:p>
            <a:pPr lvl="1"/>
            <a:r>
              <a:rPr lang="pt-BR" dirty="0" smtClean="0"/>
              <a:t>apresentação </a:t>
            </a:r>
            <a:r>
              <a:rPr lang="pt-BR" dirty="0"/>
              <a:t>resumida do jogo; </a:t>
            </a:r>
          </a:p>
          <a:p>
            <a:pPr lvl="1"/>
            <a:r>
              <a:rPr lang="pt-BR" dirty="0" smtClean="0"/>
              <a:t>público </a:t>
            </a:r>
            <a:r>
              <a:rPr lang="pt-BR" dirty="0"/>
              <a:t>alvo; </a:t>
            </a:r>
          </a:p>
          <a:p>
            <a:pPr lvl="1"/>
            <a:r>
              <a:rPr lang="pt-BR" dirty="0" smtClean="0"/>
              <a:t>história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principais </a:t>
            </a:r>
            <a:r>
              <a:rPr lang="pt-BR" dirty="0"/>
              <a:t>regras do jogo; </a:t>
            </a:r>
          </a:p>
          <a:p>
            <a:endParaRPr lang="pt-BR" dirty="0" smtClean="0"/>
          </a:p>
          <a:p>
            <a:r>
              <a:rPr lang="pt-BR" b="1" dirty="0" smtClean="0"/>
              <a:t>Especificações </a:t>
            </a:r>
            <a:r>
              <a:rPr lang="pt-BR" b="1" dirty="0"/>
              <a:t>técnicas: </a:t>
            </a:r>
            <a:endParaRPr lang="pt-BR" dirty="0"/>
          </a:p>
          <a:p>
            <a:pPr lvl="1"/>
            <a:r>
              <a:rPr lang="pt-BR" dirty="0" smtClean="0"/>
              <a:t>hardware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sistema </a:t>
            </a:r>
            <a:r>
              <a:rPr lang="pt-BR" dirty="0"/>
              <a:t>operacional; </a:t>
            </a:r>
          </a:p>
          <a:p>
            <a:pPr lvl="1"/>
            <a:r>
              <a:rPr lang="pt-BR" dirty="0" smtClean="0"/>
              <a:t>hardware </a:t>
            </a:r>
            <a:r>
              <a:rPr lang="pt-BR" dirty="0"/>
              <a:t>mínimo; </a:t>
            </a:r>
          </a:p>
          <a:p>
            <a:pPr lvl="1"/>
            <a:r>
              <a:rPr lang="pt-BR" dirty="0" smtClean="0"/>
              <a:t>requerimentos </a:t>
            </a:r>
            <a:r>
              <a:rPr lang="pt-BR" dirty="0"/>
              <a:t>de software;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600200"/>
            <a:ext cx="3061951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3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Conteúdo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b="1" dirty="0" smtClean="0"/>
              <a:t>Especificações </a:t>
            </a:r>
            <a:r>
              <a:rPr lang="pt-BR" b="1" dirty="0"/>
              <a:t>do jogo: </a:t>
            </a:r>
            <a:endParaRPr lang="pt-BR" dirty="0"/>
          </a:p>
          <a:p>
            <a:pPr lvl="1"/>
            <a:r>
              <a:rPr lang="pt-BR" dirty="0" smtClean="0"/>
              <a:t>número </a:t>
            </a:r>
            <a:r>
              <a:rPr lang="pt-BR" dirty="0"/>
              <a:t>de fases; </a:t>
            </a:r>
          </a:p>
          <a:p>
            <a:pPr lvl="1"/>
            <a:r>
              <a:rPr lang="pt-BR" dirty="0" smtClean="0"/>
              <a:t>níveis </a:t>
            </a:r>
            <a:r>
              <a:rPr lang="pt-BR" dirty="0"/>
              <a:t>de dificuldade; </a:t>
            </a:r>
          </a:p>
          <a:p>
            <a:pPr lvl="1"/>
            <a:r>
              <a:rPr lang="pt-BR" dirty="0" smtClean="0"/>
              <a:t>descrição </a:t>
            </a:r>
            <a:r>
              <a:rPr lang="pt-BR" dirty="0"/>
              <a:t>dos tipos ou modos de jogo; </a:t>
            </a:r>
          </a:p>
          <a:p>
            <a:pPr lvl="1"/>
            <a:r>
              <a:rPr lang="pt-BR" dirty="0" smtClean="0"/>
              <a:t>sistema </a:t>
            </a:r>
            <a:r>
              <a:rPr lang="pt-BR" dirty="0"/>
              <a:t>de pontuação; </a:t>
            </a:r>
          </a:p>
          <a:p>
            <a:pPr lvl="1"/>
            <a:r>
              <a:rPr lang="pt-BR" dirty="0" smtClean="0"/>
              <a:t>sistema </a:t>
            </a:r>
            <a:r>
              <a:rPr lang="pt-BR" dirty="0"/>
              <a:t>de ranking; </a:t>
            </a:r>
          </a:p>
          <a:p>
            <a:pPr lvl="1"/>
            <a:r>
              <a:rPr lang="pt-BR" dirty="0" smtClean="0"/>
              <a:t>número </a:t>
            </a:r>
            <a:r>
              <a:rPr lang="pt-BR" dirty="0"/>
              <a:t>de jogadores; </a:t>
            </a:r>
          </a:p>
          <a:p>
            <a:pPr lvl="1"/>
            <a:r>
              <a:rPr lang="pt-BR" dirty="0" smtClean="0"/>
              <a:t>recursos </a:t>
            </a:r>
            <a:r>
              <a:rPr lang="pt-BR" dirty="0"/>
              <a:t>de carga e gravação (</a:t>
            </a:r>
            <a:r>
              <a:rPr lang="pt-BR" dirty="0" err="1"/>
              <a:t>load</a:t>
            </a:r>
            <a:r>
              <a:rPr lang="pt-BR" dirty="0"/>
              <a:t> e </a:t>
            </a:r>
            <a:r>
              <a:rPr lang="pt-BR" dirty="0" err="1"/>
              <a:t>save</a:t>
            </a:r>
            <a:r>
              <a:rPr lang="pt-BR" dirty="0"/>
              <a:t>); </a:t>
            </a:r>
          </a:p>
          <a:p>
            <a:pPr lvl="1"/>
            <a:r>
              <a:rPr lang="pt-BR" dirty="0" smtClean="0"/>
              <a:t>sistema </a:t>
            </a:r>
            <a:r>
              <a:rPr lang="pt-BR" dirty="0"/>
              <a:t>de câmera; </a:t>
            </a:r>
          </a:p>
          <a:p>
            <a:pPr lvl="1"/>
            <a:r>
              <a:rPr lang="pt-BR" dirty="0" smtClean="0"/>
              <a:t>personagens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itens </a:t>
            </a:r>
            <a:r>
              <a:rPr lang="pt-BR" dirty="0"/>
              <a:t>de jogo; </a:t>
            </a:r>
          </a:p>
          <a:p>
            <a:pPr lvl="1"/>
            <a:r>
              <a:rPr lang="pt-BR" dirty="0" smtClean="0"/>
              <a:t>itens </a:t>
            </a:r>
            <a:r>
              <a:rPr lang="pt-BR" dirty="0"/>
              <a:t>de cenário; </a:t>
            </a:r>
          </a:p>
          <a:p>
            <a:pPr lvl="1"/>
            <a:r>
              <a:rPr lang="pt-BR" dirty="0" smtClean="0"/>
              <a:t>... </a:t>
            </a:r>
            <a:endParaRPr lang="pt-BR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1052736"/>
            <a:ext cx="3322542" cy="577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3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Conteúdo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b="1" dirty="0" smtClean="0"/>
              <a:t>Dispositivos </a:t>
            </a:r>
            <a:r>
              <a:rPr lang="pt-BR" b="1" dirty="0"/>
              <a:t>de entrada: </a:t>
            </a:r>
            <a:endParaRPr lang="pt-BR" dirty="0"/>
          </a:p>
          <a:p>
            <a:pPr lvl="1"/>
            <a:r>
              <a:rPr lang="pt-BR" dirty="0" smtClean="0"/>
              <a:t>suporte </a:t>
            </a:r>
            <a:r>
              <a:rPr lang="pt-BR" dirty="0"/>
              <a:t>para mouse; </a:t>
            </a:r>
          </a:p>
          <a:p>
            <a:pPr lvl="1"/>
            <a:r>
              <a:rPr lang="pt-BR" dirty="0" smtClean="0"/>
              <a:t>dispositivos </a:t>
            </a:r>
            <a:r>
              <a:rPr lang="pt-BR" dirty="0"/>
              <a:t>de entrada para os menus </a:t>
            </a:r>
          </a:p>
          <a:p>
            <a:pPr lvl="1"/>
            <a:r>
              <a:rPr lang="pt-BR" dirty="0" smtClean="0"/>
              <a:t>dispositivos </a:t>
            </a:r>
            <a:r>
              <a:rPr lang="pt-BR" dirty="0"/>
              <a:t>de entrada para o jogo; </a:t>
            </a:r>
          </a:p>
          <a:p>
            <a:pPr lvl="1"/>
            <a:r>
              <a:rPr lang="pt-BR" dirty="0" smtClean="0"/>
              <a:t>definição </a:t>
            </a:r>
            <a:r>
              <a:rPr lang="pt-BR" dirty="0"/>
              <a:t>de teclas e botões; </a:t>
            </a:r>
          </a:p>
          <a:p>
            <a:endParaRPr lang="pt-BR" b="1" dirty="0" smtClean="0"/>
          </a:p>
          <a:p>
            <a:r>
              <a:rPr lang="pt-BR" b="1" dirty="0" smtClean="0"/>
              <a:t>Design </a:t>
            </a:r>
            <a:r>
              <a:rPr lang="pt-BR" b="1" dirty="0"/>
              <a:t>gráfico e arte: </a:t>
            </a:r>
            <a:endParaRPr lang="pt-BR" dirty="0"/>
          </a:p>
          <a:p>
            <a:pPr lvl="1"/>
            <a:r>
              <a:rPr lang="pt-BR" dirty="0" smtClean="0"/>
              <a:t>abertura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descrição </a:t>
            </a:r>
            <a:r>
              <a:rPr lang="pt-BR" dirty="0"/>
              <a:t>de layout de menus e telas; </a:t>
            </a:r>
          </a:p>
          <a:p>
            <a:pPr lvl="1"/>
            <a:r>
              <a:rPr lang="pt-BR" dirty="0" smtClean="0"/>
              <a:t>descrição </a:t>
            </a:r>
            <a:r>
              <a:rPr lang="pt-BR" dirty="0"/>
              <a:t>de layout do jogo; </a:t>
            </a:r>
          </a:p>
          <a:p>
            <a:pPr lvl="1"/>
            <a:r>
              <a:rPr lang="pt-BR" dirty="0" smtClean="0"/>
              <a:t>definição </a:t>
            </a:r>
            <a:r>
              <a:rPr lang="pt-BR" dirty="0"/>
              <a:t>de fases; </a:t>
            </a:r>
          </a:p>
          <a:p>
            <a:pPr lvl="1"/>
            <a:r>
              <a:rPr lang="pt-BR" dirty="0" smtClean="0"/>
              <a:t>definição </a:t>
            </a:r>
            <a:r>
              <a:rPr lang="pt-BR" dirty="0"/>
              <a:t>visual do jogo;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1196752"/>
            <a:ext cx="2801313" cy="355096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4793668"/>
            <a:ext cx="3177341" cy="19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1484784"/>
            <a:ext cx="2886180" cy="230386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Conteúdo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 smtClean="0"/>
              <a:t>Sonorização</a:t>
            </a:r>
            <a:r>
              <a:rPr lang="pt-BR" sz="2400" b="1" dirty="0"/>
              <a:t>: </a:t>
            </a:r>
            <a:endParaRPr lang="pt-BR" sz="2400" dirty="0"/>
          </a:p>
          <a:p>
            <a:pPr lvl="1"/>
            <a:r>
              <a:rPr lang="pt-BR" sz="2000" dirty="0" smtClean="0"/>
              <a:t>definição </a:t>
            </a:r>
            <a:r>
              <a:rPr lang="pt-BR" sz="2000" dirty="0"/>
              <a:t>das músicas nos menus; </a:t>
            </a:r>
          </a:p>
          <a:p>
            <a:pPr lvl="1"/>
            <a:r>
              <a:rPr lang="pt-BR" sz="2000" dirty="0" smtClean="0"/>
              <a:t>definição </a:t>
            </a:r>
            <a:r>
              <a:rPr lang="pt-BR" sz="2000" dirty="0"/>
              <a:t>das músicas nas fases; </a:t>
            </a:r>
          </a:p>
          <a:p>
            <a:pPr lvl="1"/>
            <a:r>
              <a:rPr lang="pt-BR" sz="2000" dirty="0" smtClean="0"/>
              <a:t>definição </a:t>
            </a:r>
            <a:r>
              <a:rPr lang="pt-BR" sz="2000" dirty="0"/>
              <a:t>dos efeitos sonoros de menu e outros; </a:t>
            </a:r>
          </a:p>
          <a:p>
            <a:pPr lvl="1"/>
            <a:r>
              <a:rPr lang="pt-BR" sz="2000" dirty="0" smtClean="0"/>
              <a:t>definição </a:t>
            </a:r>
            <a:r>
              <a:rPr lang="pt-BR" sz="2000" dirty="0"/>
              <a:t>dos efeitos sonoros de jogo (nas fases); </a:t>
            </a:r>
          </a:p>
          <a:p>
            <a:endParaRPr lang="pt-BR" sz="2400" dirty="0" smtClean="0"/>
          </a:p>
          <a:p>
            <a:r>
              <a:rPr lang="pt-BR" sz="2400" b="1" dirty="0" smtClean="0"/>
              <a:t>Desenvolvimento</a:t>
            </a:r>
            <a:r>
              <a:rPr lang="pt-BR" sz="2400" b="1" dirty="0"/>
              <a:t>: </a:t>
            </a:r>
            <a:endParaRPr lang="pt-BR" sz="2400" dirty="0"/>
          </a:p>
          <a:p>
            <a:pPr lvl="1"/>
            <a:r>
              <a:rPr lang="pt-BR" sz="2000" dirty="0" smtClean="0"/>
              <a:t>tempo </a:t>
            </a:r>
            <a:r>
              <a:rPr lang="pt-BR" sz="2000" dirty="0"/>
              <a:t>de desenvolvimento; </a:t>
            </a:r>
          </a:p>
          <a:p>
            <a:pPr lvl="1"/>
            <a:r>
              <a:rPr lang="pt-BR" sz="2000" dirty="0" smtClean="0"/>
              <a:t>alocação </a:t>
            </a:r>
            <a:r>
              <a:rPr lang="pt-BR" sz="2000" dirty="0"/>
              <a:t>de pessoal; </a:t>
            </a:r>
          </a:p>
          <a:p>
            <a:pPr lvl="1"/>
            <a:r>
              <a:rPr lang="pt-BR" sz="2000" dirty="0" smtClean="0"/>
              <a:t>cronograma</a:t>
            </a:r>
            <a:r>
              <a:rPr lang="pt-BR" sz="2000" dirty="0"/>
              <a:t>; </a:t>
            </a:r>
          </a:p>
          <a:p>
            <a:pPr lvl="1"/>
            <a:r>
              <a:rPr lang="pt-BR" sz="2000" dirty="0" smtClean="0"/>
              <a:t>metas</a:t>
            </a:r>
            <a:r>
              <a:rPr lang="pt-BR" sz="2000" dirty="0"/>
              <a:t>; </a:t>
            </a:r>
          </a:p>
          <a:p>
            <a:endParaRPr lang="pt-BR" sz="2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976" y="4410018"/>
            <a:ext cx="1379379" cy="233135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160" y="4468589"/>
            <a:ext cx="1121850" cy="232284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7436" y="3974845"/>
            <a:ext cx="1157012" cy="281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4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Exercício </a:t>
            </a:r>
            <a:r>
              <a:rPr lang="pt-BR" dirty="0"/>
              <a:t>- GDD de Uma </a:t>
            </a:r>
            <a:r>
              <a:rPr lang="pt-BR" dirty="0" smtClean="0"/>
              <a:t>Página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sz="2000" b="1" dirty="0" smtClean="0"/>
              <a:t>Título </a:t>
            </a:r>
            <a:r>
              <a:rPr lang="pt-BR" sz="2000" b="1" dirty="0"/>
              <a:t>do Jogo: </a:t>
            </a:r>
            <a:endParaRPr lang="pt-BR" sz="2000" dirty="0"/>
          </a:p>
          <a:p>
            <a:pPr lvl="1"/>
            <a:r>
              <a:rPr lang="pt-BR" sz="1800" dirty="0" smtClean="0"/>
              <a:t>O </a:t>
            </a:r>
            <a:r>
              <a:rPr lang="pt-BR" sz="1800" dirty="0"/>
              <a:t>titulo deve ser criativo e atrair a atenção do publico; </a:t>
            </a:r>
          </a:p>
          <a:p>
            <a:r>
              <a:rPr lang="pt-BR" sz="2000" b="1" dirty="0" smtClean="0"/>
              <a:t>Gênero</a:t>
            </a:r>
            <a:r>
              <a:rPr lang="pt-BR" sz="2000" b="1" dirty="0"/>
              <a:t>: </a:t>
            </a:r>
            <a:endParaRPr lang="pt-BR" sz="2000" dirty="0"/>
          </a:p>
          <a:p>
            <a:r>
              <a:rPr lang="pt-BR" sz="2000" b="1" dirty="0" smtClean="0"/>
              <a:t>Resumo </a:t>
            </a:r>
            <a:r>
              <a:rPr lang="pt-BR" sz="2000" b="1" dirty="0"/>
              <a:t>do Jogo: </a:t>
            </a:r>
            <a:endParaRPr lang="pt-BR" sz="2000" dirty="0"/>
          </a:p>
          <a:p>
            <a:pPr lvl="1"/>
            <a:r>
              <a:rPr lang="pt-BR" sz="1800" dirty="0" smtClean="0"/>
              <a:t>Apresente </a:t>
            </a:r>
            <a:r>
              <a:rPr lang="pt-BR" sz="1800" dirty="0"/>
              <a:t>um breve resumo da história do jogo dando enfoque ao </a:t>
            </a:r>
            <a:r>
              <a:rPr lang="pt-BR" sz="1800" dirty="0" err="1"/>
              <a:t>gameplay</a:t>
            </a:r>
            <a:r>
              <a:rPr lang="pt-BR" sz="1800" dirty="0"/>
              <a:t>, regras e objetivos; </a:t>
            </a:r>
          </a:p>
          <a:p>
            <a:r>
              <a:rPr lang="pt-BR" sz="2000" b="1" dirty="0" smtClean="0"/>
              <a:t>Principais </a:t>
            </a:r>
            <a:r>
              <a:rPr lang="pt-BR" sz="2000" b="1" dirty="0"/>
              <a:t>Características: </a:t>
            </a:r>
            <a:endParaRPr lang="pt-BR" sz="2000" dirty="0"/>
          </a:p>
          <a:p>
            <a:pPr lvl="1"/>
            <a:r>
              <a:rPr lang="pt-BR" sz="1800" dirty="0" smtClean="0"/>
              <a:t>Descreva </a:t>
            </a:r>
            <a:r>
              <a:rPr lang="pt-BR" sz="1800" dirty="0"/>
              <a:t>os principais atrativos do jogo. Exemplos: </a:t>
            </a:r>
          </a:p>
          <a:p>
            <a:pPr lvl="2"/>
            <a:r>
              <a:rPr lang="pt-BR" sz="1600" dirty="0" smtClean="0"/>
              <a:t>Explore </a:t>
            </a:r>
            <a:r>
              <a:rPr lang="pt-BR" sz="1600" dirty="0"/>
              <a:t>mais de 200 fases únicas! </a:t>
            </a:r>
          </a:p>
          <a:p>
            <a:pPr lvl="2"/>
            <a:r>
              <a:rPr lang="pt-BR" sz="1600" dirty="0" smtClean="0"/>
              <a:t>Destrua </a:t>
            </a:r>
            <a:r>
              <a:rPr lang="pt-BR" sz="1600" dirty="0"/>
              <a:t>todos os inimigos com um lança chamas mortal! </a:t>
            </a:r>
          </a:p>
          <a:p>
            <a:r>
              <a:rPr lang="pt-BR" sz="2000" b="1" dirty="0" smtClean="0"/>
              <a:t>Publico </a:t>
            </a:r>
            <a:r>
              <a:rPr lang="pt-BR" sz="2000" b="1" dirty="0"/>
              <a:t>Alvo: </a:t>
            </a:r>
            <a:endParaRPr lang="pt-BR" sz="2000" dirty="0"/>
          </a:p>
          <a:p>
            <a:r>
              <a:rPr lang="pt-BR" sz="2000" b="1" dirty="0" smtClean="0"/>
              <a:t>Jogos </a:t>
            </a:r>
            <a:r>
              <a:rPr lang="pt-BR" sz="2000" b="1" dirty="0"/>
              <a:t>Semelhantes: </a:t>
            </a:r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95585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4906888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sz="2400" b="1" dirty="0" smtClean="0"/>
              <a:t>Página Inicial</a:t>
            </a:r>
            <a:r>
              <a:rPr lang="pt-BR" sz="2400" b="1" dirty="0"/>
              <a:t>: </a:t>
            </a:r>
            <a:endParaRPr lang="pt-BR" sz="2400" dirty="0"/>
          </a:p>
          <a:p>
            <a:pPr lvl="1"/>
            <a:r>
              <a:rPr lang="pt-BR" sz="2000" dirty="0" smtClean="0"/>
              <a:t>Nome </a:t>
            </a:r>
            <a:r>
              <a:rPr lang="pt-BR" sz="2000" dirty="0"/>
              <a:t>do jogo; </a:t>
            </a:r>
          </a:p>
          <a:p>
            <a:pPr lvl="1"/>
            <a:r>
              <a:rPr lang="pt-BR" sz="2000" dirty="0" smtClean="0"/>
              <a:t>Autores</a:t>
            </a:r>
            <a:r>
              <a:rPr lang="pt-BR" sz="2000" dirty="0"/>
              <a:t>; 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400" b="1" dirty="0" smtClean="0"/>
              <a:t>História</a:t>
            </a:r>
            <a:r>
              <a:rPr lang="pt-BR" sz="2400" b="1" dirty="0"/>
              <a:t>: </a:t>
            </a:r>
            <a:endParaRPr lang="pt-BR" sz="2400" dirty="0"/>
          </a:p>
          <a:p>
            <a:pPr lvl="1"/>
            <a:r>
              <a:rPr lang="pt-BR" sz="2000" dirty="0" smtClean="0"/>
              <a:t>Descrição </a:t>
            </a:r>
            <a:r>
              <a:rPr lang="pt-BR" sz="2000" dirty="0"/>
              <a:t>da história (começo, meio e fim); </a:t>
            </a:r>
          </a:p>
          <a:p>
            <a:pPr lvl="1"/>
            <a:r>
              <a:rPr lang="pt-BR" sz="2000" dirty="0" smtClean="0"/>
              <a:t>Breve </a:t>
            </a:r>
            <a:r>
              <a:rPr lang="pt-BR" sz="2000" dirty="0"/>
              <a:t>descrição do ambiente onde o jogo acontece; </a:t>
            </a:r>
          </a:p>
          <a:p>
            <a:pPr lvl="1"/>
            <a:r>
              <a:rPr lang="pt-BR" sz="2000" dirty="0" smtClean="0"/>
              <a:t>Breve </a:t>
            </a:r>
            <a:r>
              <a:rPr lang="pt-BR" sz="2000" dirty="0"/>
              <a:t>descrição dos personagens;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484784"/>
            <a:ext cx="3498292" cy="472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92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Tópicos </a:t>
            </a:r>
            <a:r>
              <a:rPr lang="pt-BR" dirty="0"/>
              <a:t>de um </a:t>
            </a:r>
            <a:r>
              <a:rPr lang="pt-BR" dirty="0" smtClean="0"/>
              <a:t>GDD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pt-BR" sz="2400" b="1" dirty="0" err="1" smtClean="0"/>
              <a:t>Gameplay</a:t>
            </a:r>
            <a:r>
              <a:rPr lang="pt-BR" sz="2400" b="1" dirty="0"/>
              <a:t>: </a:t>
            </a:r>
            <a:endParaRPr lang="pt-BR" sz="2400" dirty="0"/>
          </a:p>
          <a:p>
            <a:pPr lvl="1"/>
            <a:r>
              <a:rPr lang="pt-BR" sz="2000" dirty="0" smtClean="0"/>
              <a:t>Descrição </a:t>
            </a:r>
            <a:r>
              <a:rPr lang="pt-BR" sz="2000" dirty="0"/>
              <a:t>da mecânica do jogo; </a:t>
            </a:r>
          </a:p>
          <a:p>
            <a:pPr lvl="1"/>
            <a:r>
              <a:rPr lang="pt-BR" sz="2000" dirty="0" smtClean="0"/>
              <a:t>Quais </a:t>
            </a:r>
            <a:r>
              <a:rPr lang="pt-BR" sz="2000" dirty="0"/>
              <a:t>são os desafios encontrados pelo jogador e quais os métodos usados para superá-los? </a:t>
            </a:r>
          </a:p>
          <a:p>
            <a:pPr lvl="1"/>
            <a:r>
              <a:rPr lang="pt-BR" sz="2000" dirty="0" smtClean="0"/>
              <a:t>Como </a:t>
            </a:r>
            <a:r>
              <a:rPr lang="pt-BR" sz="2000" dirty="0"/>
              <a:t>o jogador avança no jogo e como os desafios ficam mais difíceis? </a:t>
            </a:r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41" y="4166458"/>
            <a:ext cx="4101835" cy="230179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625" y="4234102"/>
            <a:ext cx="4165855" cy="22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2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2887</TotalTime>
  <Words>997</Words>
  <Application>Microsoft Office PowerPoint</Application>
  <PresentationFormat>Apresentação na tela (4:3)</PresentationFormat>
  <Paragraphs>189</Paragraphs>
  <Slides>27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Apresentação do PowerPoint</vt:lpstr>
      <vt:lpstr>Game Design Document</vt:lpstr>
      <vt:lpstr>Conteúdo de um GDD</vt:lpstr>
      <vt:lpstr>Conteúdo de um GDD</vt:lpstr>
      <vt:lpstr>Conteúdo de um GDD</vt:lpstr>
      <vt:lpstr>Conteúdo de um GDD</vt:lpstr>
      <vt:lpstr>Exercício - GDD de Uma Página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Tópicos de um GDD</vt:lpstr>
      <vt:lpstr>Leitura Complementar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Resolução de Problemas Lógicos</dc:title>
  <dc:creator>Edirlei Soares de Lima</dc:creator>
  <cp:lastModifiedBy>Augusto Baffa</cp:lastModifiedBy>
  <cp:revision>234</cp:revision>
  <cp:lastPrinted>2011-10-02T19:34:20Z</cp:lastPrinted>
  <dcterms:created xsi:type="dcterms:W3CDTF">2011-09-17T12:50:29Z</dcterms:created>
  <dcterms:modified xsi:type="dcterms:W3CDTF">2015-09-04T15:10:36Z</dcterms:modified>
</cp:coreProperties>
</file>

<file path=docProps/thumbnail.jpeg>
</file>